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74" r:id="rId7"/>
    <p:sldId id="275" r:id="rId8"/>
    <p:sldId id="260" r:id="rId9"/>
    <p:sldId id="264" r:id="rId10"/>
    <p:sldId id="261" r:id="rId11"/>
    <p:sldId id="259" r:id="rId12"/>
    <p:sldId id="276" r:id="rId13"/>
    <p:sldId id="263" r:id="rId14"/>
    <p:sldId id="266" r:id="rId15"/>
    <p:sldId id="267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Старшая группа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977763572608329"/>
          <c:y val="0.14068950415088052"/>
          <c:w val="0.74676848391832373"/>
          <c:h val="0.65472748128799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0.01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 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0.2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 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0.8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9"/>
        <c:axId val="564345424"/>
        <c:axId val="564338896"/>
      </c:barChart>
      <c:catAx>
        <c:axId val="56434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338896"/>
        <c:crosses val="autoZero"/>
        <c:auto val="1"/>
        <c:lblAlgn val="ctr"/>
        <c:lblOffset val="100"/>
        <c:noMultiLvlLbl val="0"/>
      </c:catAx>
      <c:valAx>
        <c:axId val="56433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345424"/>
        <c:crosses val="autoZero"/>
        <c:crossBetween val="between"/>
      </c:valAx>
      <c:spPr>
        <a:noFill/>
        <a:ln>
          <a:noFill/>
        </a:ln>
        <a:effectLst>
          <a:glow rad="12700"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4.1701037370328702E-2"/>
          <c:y val="0.89513472403683714"/>
          <c:w val="0.9"/>
          <c:h val="6.814937880761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0099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Подготовительная группа</a:t>
            </a:r>
            <a:endParaRPr lang="ru-RU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655841008240428"/>
          <c:y val="0.13758267591339146"/>
          <c:w val="0.74676848391832373"/>
          <c:h val="0.65472748128799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</c:v>
                </c:pt>
                <c:pt idx="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 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 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0.4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9"/>
        <c:axId val="564334544"/>
        <c:axId val="564340528"/>
      </c:barChart>
      <c:catAx>
        <c:axId val="5643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340528"/>
        <c:crosses val="autoZero"/>
        <c:auto val="1"/>
        <c:lblAlgn val="ctr"/>
        <c:lblOffset val="100"/>
        <c:noMultiLvlLbl val="0"/>
      </c:catAx>
      <c:valAx>
        <c:axId val="564340528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334544"/>
        <c:crosses val="autoZero"/>
        <c:crossBetween val="between"/>
      </c:valAx>
      <c:spPr>
        <a:noFill/>
        <a:ln>
          <a:noFill/>
        </a:ln>
        <a:effectLst>
          <a:glow rad="12700"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4.1701037370328702E-2"/>
          <c:y val="0.89513472403683714"/>
          <c:w val="0.89057188163979506"/>
          <c:h val="6.5061271880624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0099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8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4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3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2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3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0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9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7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9A27-9473-453A-8A68-B4739810BCB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4ECF-AB19-47B9-9DA5-62BE4B3E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4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490" y="742508"/>
            <a:ext cx="554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«Исетский детский сад «Ивушка»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041" y="5335461"/>
            <a:ext cx="510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опыта работы</a:t>
            </a:r>
          </a:p>
          <a:p>
            <a:pPr algn="ctr"/>
            <a:r>
              <a:rPr lang="ru-RU" sz="2000" b="1" dirty="0" smtClean="0">
                <a:ln w="0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учителя-логопеда Клейман Н.Г.</a:t>
            </a:r>
            <a:endParaRPr lang="ru-RU" sz="2000" b="1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601" y="2084877"/>
            <a:ext cx="7627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</a:t>
            </a:r>
          </a:p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средство обучения грамоте </a:t>
            </a:r>
          </a:p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старших дошкольников </a:t>
            </a:r>
          </a:p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ОНР 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речевого развития</a:t>
            </a:r>
            <a:endParaRPr lang="ru-RU" sz="5400" b="1" dirty="0">
              <a:ln w="12700">
                <a:noFill/>
                <a:prstDash val="solid"/>
              </a:ln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962" y="5806229"/>
            <a:ext cx="5334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</a:t>
            </a:r>
          </a:p>
          <a:p>
            <a:pPr algn="ctr"/>
            <a:r>
              <a:rPr lang="ru-RU" sz="2000" b="1" dirty="0" smtClean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«Учитель-дефектолог года </a:t>
            </a:r>
          </a:p>
          <a:p>
            <a:pPr algn="ctr"/>
            <a:r>
              <a:rPr lang="ru-RU" sz="2000" b="1" dirty="0" smtClean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Тюменской области»</a:t>
            </a:r>
            <a:endParaRPr lang="ru-RU" sz="2000" b="1" dirty="0">
              <a:ln w="0">
                <a:noFill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166" y="250428"/>
            <a:ext cx="504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</a:t>
            </a:r>
          </a:p>
          <a:p>
            <a:pPr algn="ctr"/>
            <a:r>
              <a:rPr lang="ru-RU" sz="2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«Педагог года Тюменской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6588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73" y="364524"/>
            <a:ext cx="10358651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Использование дидактических игр и игровых упражнений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8"/>
          <a:stretch/>
        </p:blipFill>
        <p:spPr>
          <a:xfrm>
            <a:off x="442405" y="1062911"/>
            <a:ext cx="6040282" cy="402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/>
          <a:stretch/>
        </p:blipFill>
        <p:spPr>
          <a:xfrm>
            <a:off x="5554639" y="2350827"/>
            <a:ext cx="6237026" cy="402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84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73" y="364524"/>
            <a:ext cx="10358651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Использование интерактивных игр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43" y="868765"/>
            <a:ext cx="5101750" cy="344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4" y="868765"/>
            <a:ext cx="2826794" cy="2120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57" y="3043241"/>
            <a:ext cx="5206379" cy="327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31652" y="1580293"/>
            <a:ext cx="4635692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Интерактивный стол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en-US" b="1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  <a:r>
              <a:rPr lang="ru-RU" b="1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</a:t>
            </a: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  <a:endParaRPr lang="ru-RU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73" y="364524"/>
            <a:ext cx="10358651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Использование интерактивных игр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8" y="1028573"/>
            <a:ext cx="5792381" cy="331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10" y="3047526"/>
            <a:ext cx="5421529" cy="331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02323" y="1518890"/>
            <a:ext cx="4635692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Логопедический комплекс «Антошка»</a:t>
            </a:r>
            <a:endParaRPr lang="ru-RU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73" y="364524"/>
            <a:ext cx="10358651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Использование интерактивных игр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1" y="1052638"/>
            <a:ext cx="4176471" cy="356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68" y="2171183"/>
            <a:ext cx="4188727" cy="356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64" y="2836774"/>
            <a:ext cx="4024128" cy="35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4011" y="351711"/>
            <a:ext cx="10358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Использование авторских игр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76" y="1283046"/>
            <a:ext cx="3408813" cy="454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" y="1283046"/>
            <a:ext cx="4662983" cy="262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82" y="1283046"/>
            <a:ext cx="3770706" cy="283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988542"/>
            <a:ext cx="4635692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Интерактивная игровая папка «Речевичок»</a:t>
            </a:r>
            <a:endParaRPr lang="ru-RU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436" y="5740652"/>
            <a:ext cx="4635692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«Волшебный куб»</a:t>
            </a:r>
            <a:endParaRPr lang="ru-RU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46" y="433597"/>
            <a:ext cx="6985378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Взаимодействие с воспитателями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101" y="5166319"/>
            <a:ext cx="4635692" cy="120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Мастер-класс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«Инновационные формы работы с детьми по речевому развитию»</a:t>
            </a:r>
            <a:endParaRPr lang="ru-RU" sz="1600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322" y="5166319"/>
            <a:ext cx="55124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Деловая игра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«Логопедические пятиминутки, как средство профилактики речевых нарушений»</a:t>
            </a:r>
            <a:endParaRPr lang="ru-RU" sz="1600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7"/>
          <a:stretch/>
        </p:blipFill>
        <p:spPr>
          <a:xfrm>
            <a:off x="426018" y="1300886"/>
            <a:ext cx="5416203" cy="400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300522"/>
            <a:ext cx="5345958" cy="400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3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46" y="433597"/>
            <a:ext cx="6985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Взаимодействие с родителями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139" y="4961242"/>
            <a:ext cx="4635692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Мастер-класс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«Факторы успешного речевого развития»</a:t>
            </a:r>
            <a:endParaRPr lang="ru-RU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9331" y="4916423"/>
            <a:ext cx="46356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Семинар-практикум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«Вместе играем – речь развиваем»</a:t>
            </a:r>
            <a:endParaRPr lang="ru-RU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4" b="6955"/>
          <a:stretch/>
        </p:blipFill>
        <p:spPr>
          <a:xfrm>
            <a:off x="5613926" y="1399234"/>
            <a:ext cx="6044244" cy="324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1"/>
          <a:stretch/>
        </p:blipFill>
        <p:spPr>
          <a:xfrm>
            <a:off x="314045" y="1505259"/>
            <a:ext cx="5299881" cy="331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5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9195431"/>
              </p:ext>
            </p:extLst>
          </p:nvPr>
        </p:nvGraphicFramePr>
        <p:xfrm>
          <a:off x="511810" y="1545166"/>
          <a:ext cx="5412740" cy="404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08851654"/>
              </p:ext>
            </p:extLst>
          </p:nvPr>
        </p:nvGraphicFramePr>
        <p:xfrm>
          <a:off x="6181725" y="1543896"/>
          <a:ext cx="5240020" cy="403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38300" y="471697"/>
            <a:ext cx="8426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Исследования состояния фонематического восприятия и фонематического анализа и синтеза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3126" y="2967335"/>
            <a:ext cx="6745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Спасибо за внимание!</a:t>
            </a:r>
            <a:endParaRPr lang="ru-RU" sz="40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6303" y="1514088"/>
            <a:ext cx="803197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«Сделать серьёзное занятие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0"/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ребенка занимательным – вот задача первоначального обучения …»</a:t>
            </a:r>
          </a:p>
          <a:p>
            <a:pPr algn="r">
              <a:lnSpc>
                <a:spcPct val="150000"/>
              </a:lnSpc>
            </a:pPr>
            <a:r>
              <a:rPr lang="ru-RU" sz="2800" dirty="0" smtClean="0">
                <a:ln w="0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 Ушинский</a:t>
            </a:r>
            <a:endParaRPr lang="ru-RU" sz="2800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t="37556" r="28070" b="21998"/>
          <a:stretch/>
        </p:blipFill>
        <p:spPr>
          <a:xfrm>
            <a:off x="627797" y="3807726"/>
            <a:ext cx="4189862" cy="22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9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378" y="1514088"/>
            <a:ext cx="1006745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dirty="0"/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«Процесс обучения чтению и письму должен стать для детей ярким, захватывающим куском жизни, наполненным живыми образами, звуками, мелодиями. То, что ребенок обязан запомнить, должно затрагивать сокровенные уголки его сердца. Обучение грамоте надо тесно связать с рисованием, игрой и постижением красоты мира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В.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Сухомлинский</a:t>
            </a:r>
            <a:endParaRPr lang="ru-RU" sz="2800" dirty="0">
              <a:ln w="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983" y="726783"/>
            <a:ext cx="100674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детей с ОНР характерно: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отставание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развитии речевых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компонентов;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уровень развития внимания, памяти,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недостаточная сформированность навыков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мыслительных операций;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трудности в овладении анализом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синтезом;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недостаточная сформированность пространственных представлений, зрительно-моторной координации;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недоразвитие общей и мелкой моторики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36260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495" y="1954468"/>
            <a:ext cx="102250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«Именно в игре ребенок свободно владеет речью,</a:t>
            </a: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говорит то, что думает, а не то, что надо.</a:t>
            </a: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игре нет правильных образцов, ничто не сковывает ребенка.</a:t>
            </a: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поучать и, обучать, а играть с ним, фантазировать, сочинять,</a:t>
            </a: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придумывать – вот, что необходимо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ребенку»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Джани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06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439594"/>
            <a:ext cx="6120619" cy="384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8" y="2471484"/>
            <a:ext cx="5351046" cy="402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1" y="619277"/>
            <a:ext cx="5877584" cy="376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95" y="2319064"/>
            <a:ext cx="5498311" cy="412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3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73" y="364524"/>
            <a:ext cx="10358651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Создание игровой ситуации и использование наглядного материала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3" y="991595"/>
            <a:ext cx="9742229" cy="55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673" y="364524"/>
            <a:ext cx="10358651" cy="50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Использование дидактических игр и игровых упражнений</a:t>
            </a:r>
            <a:endParaRPr lang="ru-RU" sz="200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7" y="1023582"/>
            <a:ext cx="5237928" cy="3610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1"/>
          <a:stretch/>
        </p:blipFill>
        <p:spPr>
          <a:xfrm>
            <a:off x="5527345" y="2715903"/>
            <a:ext cx="4884491" cy="35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367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Наталья Клейман</cp:lastModifiedBy>
  <cp:revision>58</cp:revision>
  <dcterms:created xsi:type="dcterms:W3CDTF">2024-04-03T04:23:04Z</dcterms:created>
  <dcterms:modified xsi:type="dcterms:W3CDTF">2024-04-17T16:45:57Z</dcterms:modified>
</cp:coreProperties>
</file>